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Lst>
  <p:sldSz cy="5143500" cx="9144000"/>
  <p:notesSz cx="6858000" cy="9144000"/>
  <p:embeddedFontLst>
    <p:embeddedFont>
      <p:font typeface="Caveat"/>
      <p:regular r:id="rId13"/>
      <p:bold r:id="rId14"/>
    </p:embeddedFont>
    <p:embeddedFont>
      <p:font typeface="Montserrat"/>
      <p:regular r:id="rId15"/>
      <p:bold r:id="rId16"/>
      <p:italic r:id="rId17"/>
      <p:boldItalic r:id="rId18"/>
    </p:embeddedFont>
    <p:embeddedFont>
      <p:font typeface="Lato"/>
      <p:regular r:id="rId19"/>
      <p:bold r:id="rId20"/>
      <p:italic r:id="rId21"/>
      <p:boldItalic r:id="rId2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Lato-bold.fntdata"/><Relationship Id="rId11" Type="http://schemas.openxmlformats.org/officeDocument/2006/relationships/slide" Target="slides/slide6.xml"/><Relationship Id="rId22" Type="http://schemas.openxmlformats.org/officeDocument/2006/relationships/font" Target="fonts/Lato-boldItalic.fntdata"/><Relationship Id="rId10" Type="http://schemas.openxmlformats.org/officeDocument/2006/relationships/slide" Target="slides/slide5.xml"/><Relationship Id="rId21" Type="http://schemas.openxmlformats.org/officeDocument/2006/relationships/font" Target="fonts/Lato-italic.fntdata"/><Relationship Id="rId13" Type="http://schemas.openxmlformats.org/officeDocument/2006/relationships/font" Target="fonts/Caveat-regular.fntdata"/><Relationship Id="rId12" Type="http://schemas.openxmlformats.org/officeDocument/2006/relationships/slide" Target="slides/slide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font" Target="fonts/Montserrat-regular.fntdata"/><Relationship Id="rId14" Type="http://schemas.openxmlformats.org/officeDocument/2006/relationships/font" Target="fonts/Caveat-bold.fntdata"/><Relationship Id="rId17" Type="http://schemas.openxmlformats.org/officeDocument/2006/relationships/font" Target="fonts/Montserrat-italic.fntdata"/><Relationship Id="rId16" Type="http://schemas.openxmlformats.org/officeDocument/2006/relationships/font" Target="fonts/Montserrat-bold.fntdata"/><Relationship Id="rId5" Type="http://schemas.openxmlformats.org/officeDocument/2006/relationships/notesMaster" Target="notesMasters/notesMaster1.xml"/><Relationship Id="rId19" Type="http://schemas.openxmlformats.org/officeDocument/2006/relationships/font" Target="fonts/Lato-regular.fntdata"/><Relationship Id="rId6" Type="http://schemas.openxmlformats.org/officeDocument/2006/relationships/slide" Target="slides/slide1.xml"/><Relationship Id="rId18" Type="http://schemas.openxmlformats.org/officeDocument/2006/relationships/font" Target="fonts/Montserrat-boldItalic.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80000"/>
              </a:lnSpc>
              <a:spcBef>
                <a:spcPts val="0"/>
              </a:spcBef>
              <a:spcAft>
                <a:spcPts val="0"/>
              </a:spcAft>
              <a:buClr>
                <a:schemeClr val="dk1"/>
              </a:buClr>
              <a:buSzPts val="1100"/>
              <a:buFont typeface="Arial"/>
              <a:buNone/>
            </a:pPr>
            <a:r>
              <a:rPr lang="en" sz="3600">
                <a:solidFill>
                  <a:schemeClr val="dk1"/>
                </a:solidFill>
                <a:latin typeface="Montserrat"/>
                <a:ea typeface="Montserrat"/>
                <a:cs typeface="Montserrat"/>
                <a:sym typeface="Montserrat"/>
              </a:rPr>
              <a:t>Make w/  Meroxa in Minutes, not Mont</a:t>
            </a:r>
            <a:r>
              <a:rPr lang="en" sz="3600">
                <a:solidFill>
                  <a:schemeClr val="lt1"/>
                </a:solidFill>
                <a:latin typeface="Montserrat"/>
                <a:ea typeface="Montserrat"/>
                <a:cs typeface="Montserrat"/>
                <a:sym typeface="Montserrat"/>
              </a:rPr>
              <a:t>hs</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cd47b70d92_0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cd47b70d92_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ever been stuck at your desk dreading the thought of another month long data-sync project that didn’t have to be that long?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Have you ever wondered if you or a loved one was seeking copensation due to back to back situations of this nature?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 Are you tired of living in a world, where syncing databases to each other or warehouses </a:t>
            </a:r>
            <a:r>
              <a:rPr lang="en"/>
              <a:t>takes</a:t>
            </a:r>
            <a:r>
              <a:rPr lang="en"/>
              <a:t> a month and makes good people cry at their desk?”</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I’m gonna let you in on a little secret, those days are coming to a close, and if you keep your hands and feet inside the vehicle you wont end up like these women. . . </a:t>
            </a:r>
            <a:endParaRPr/>
          </a:p>
          <a:p>
            <a:pPr indent="0" lvl="0" marL="0" rtl="0" algn="l">
              <a:spcBef>
                <a:spcPts val="0"/>
              </a:spcBef>
              <a:spcAft>
                <a:spcPts val="0"/>
              </a:spcAft>
              <a:buNone/>
            </a:pPr>
            <a:r>
              <a:rPr lang="en"/>
              <a:t>*Boom, sadness*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problem is syncing data and how long it usually takes to run or automate this task.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d0de2c551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d0de2c551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300">
                <a:solidFill>
                  <a:srgbClr val="1B212C"/>
                </a:solidFill>
                <a:latin typeface="Lato"/>
                <a:ea typeface="Lato"/>
                <a:cs typeface="Lato"/>
                <a:sym typeface="Lato"/>
              </a:rPr>
              <a:t>Before you start, you need these: </a:t>
            </a:r>
            <a:endParaRPr sz="1300">
              <a:solidFill>
                <a:srgbClr val="1B212C"/>
              </a:solidFill>
              <a:latin typeface="Lato"/>
              <a:ea typeface="Lato"/>
              <a:cs typeface="Lato"/>
              <a:sym typeface="Lato"/>
            </a:endParaRPr>
          </a:p>
          <a:p>
            <a:pPr indent="-311150" lvl="0" marL="457200" rtl="0" algn="l">
              <a:lnSpc>
                <a:spcPct val="115000"/>
              </a:lnSpc>
              <a:spcBef>
                <a:spcPts val="1200"/>
              </a:spcBef>
              <a:spcAft>
                <a:spcPts val="0"/>
              </a:spcAft>
              <a:buClr>
                <a:srgbClr val="1B212C"/>
              </a:buClr>
              <a:buSzPts val="1300"/>
              <a:buFont typeface="Lato"/>
              <a:buChar char="●"/>
            </a:pPr>
            <a:r>
              <a:rPr lang="en" sz="1300">
                <a:solidFill>
                  <a:srgbClr val="1B212C"/>
                </a:solidFill>
                <a:latin typeface="Lato"/>
                <a:ea typeface="Lato"/>
                <a:cs typeface="Lato"/>
                <a:sym typeface="Lato"/>
              </a:rPr>
              <a:t>PostgreSQL here</a:t>
            </a:r>
            <a:endParaRPr sz="1300">
              <a:solidFill>
                <a:srgbClr val="1B212C"/>
              </a:solidFill>
              <a:latin typeface="Lato"/>
              <a:ea typeface="Lato"/>
              <a:cs typeface="Lato"/>
              <a:sym typeface="Lato"/>
            </a:endParaRPr>
          </a:p>
          <a:p>
            <a:pPr indent="-311150" lvl="0" marL="457200" rtl="0" algn="l">
              <a:lnSpc>
                <a:spcPct val="115000"/>
              </a:lnSpc>
              <a:spcBef>
                <a:spcPts val="0"/>
              </a:spcBef>
              <a:spcAft>
                <a:spcPts val="0"/>
              </a:spcAft>
              <a:buClr>
                <a:srgbClr val="1B212C"/>
              </a:buClr>
              <a:buSzPts val="1300"/>
              <a:buFont typeface="Lato"/>
              <a:buChar char="●"/>
            </a:pPr>
            <a:r>
              <a:rPr lang="en" sz="1300">
                <a:solidFill>
                  <a:srgbClr val="1B212C"/>
                </a:solidFill>
                <a:latin typeface="Lato"/>
                <a:ea typeface="Lato"/>
                <a:cs typeface="Lato"/>
                <a:sym typeface="Lato"/>
              </a:rPr>
              <a:t>MongoDB Atlas here</a:t>
            </a:r>
            <a:endParaRPr sz="1300">
              <a:solidFill>
                <a:srgbClr val="1B212C"/>
              </a:solidFill>
              <a:latin typeface="Lato"/>
              <a:ea typeface="Lato"/>
              <a:cs typeface="Lato"/>
              <a:sym typeface="Lato"/>
            </a:endParaRPr>
          </a:p>
          <a:p>
            <a:pPr indent="0" lvl="0" marL="0" rtl="0" algn="l">
              <a:lnSpc>
                <a:spcPct val="115000"/>
              </a:lnSpc>
              <a:spcBef>
                <a:spcPts val="1200"/>
              </a:spcBef>
              <a:spcAft>
                <a:spcPts val="0"/>
              </a:spcAft>
              <a:buClr>
                <a:srgbClr val="1B212C"/>
              </a:buClr>
              <a:buSzPts val="1100"/>
              <a:buFont typeface="Arial"/>
              <a:buNone/>
            </a:pPr>
            <a:r>
              <a:rPr lang="en" sz="1300">
                <a:solidFill>
                  <a:srgbClr val="1B212C"/>
                </a:solidFill>
                <a:latin typeface="Lato"/>
                <a:ea typeface="Lato"/>
                <a:cs typeface="Lato"/>
                <a:sym typeface="Lato"/>
              </a:rPr>
              <a:t>Create an account, log in and configure according to HERE. Make sure both of your databases are running and are able to receive connections. Test them using these commands (telnet, netcat) or your preferred tools. </a:t>
            </a:r>
            <a:endParaRPr sz="1300">
              <a:solidFill>
                <a:srgbClr val="1B212C"/>
              </a:solidFill>
              <a:latin typeface="Lato"/>
              <a:ea typeface="Lato"/>
              <a:cs typeface="Lato"/>
              <a:sym typeface="Lato"/>
            </a:endParaRPr>
          </a:p>
          <a:p>
            <a:pPr indent="0" lvl="0" marL="0" rtl="0" algn="l">
              <a:lnSpc>
                <a:spcPct val="115000"/>
              </a:lnSpc>
              <a:spcBef>
                <a:spcPts val="1200"/>
              </a:spcBef>
              <a:spcAft>
                <a:spcPts val="0"/>
              </a:spcAft>
              <a:buNone/>
            </a:pPr>
            <a:r>
              <a:rPr lang="en" sz="1300">
                <a:solidFill>
                  <a:schemeClr val="dk1"/>
                </a:solidFill>
                <a:latin typeface="Lato"/>
                <a:ea typeface="Lato"/>
                <a:cs typeface="Lato"/>
                <a:sym typeface="Lato"/>
              </a:rPr>
              <a:t>Once the databases are connected, up and running - you can head to the meroxa site to download the CLI. Make sure to create an account and log in! </a:t>
            </a:r>
            <a:endParaRPr sz="1300">
              <a:solidFill>
                <a:schemeClr val="dk1"/>
              </a:solidFill>
              <a:latin typeface="Lato"/>
              <a:ea typeface="Lato"/>
              <a:cs typeface="Lato"/>
              <a:sym typeface="Lato"/>
            </a:endParaRPr>
          </a:p>
          <a:p>
            <a:pPr indent="0" lvl="0" marL="0" rtl="0" algn="l">
              <a:lnSpc>
                <a:spcPct val="115000"/>
              </a:lnSpc>
              <a:spcBef>
                <a:spcPts val="1200"/>
              </a:spcBef>
              <a:spcAft>
                <a:spcPts val="1200"/>
              </a:spcAft>
              <a:buClr>
                <a:schemeClr val="dk1"/>
              </a:buClr>
              <a:buSzPts val="1100"/>
              <a:buFont typeface="Arial"/>
              <a:buNone/>
            </a:pPr>
            <a:r>
              <a:t/>
            </a:r>
            <a:endParaRPr sz="1300">
              <a:solidFill>
                <a:schemeClr val="dk1"/>
              </a:solidFill>
              <a:latin typeface="Lato"/>
              <a:ea typeface="Lato"/>
              <a:cs typeface="Lato"/>
              <a:sym typeface="Lato"/>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cd47b70d92_0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cd47b70d92_0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
              <a:t>Tell a story about that time when you had to sync information out of postgres into mongodb </a:t>
            </a:r>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d02ae9d1c8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d02ae9d1c8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cd47b70d92_0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cd47b70d92_0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Navigate to the CLI to </a:t>
            </a:r>
            <a:r>
              <a:rPr lang="en"/>
              <a:t>demonstrate</a:t>
            </a:r>
            <a:r>
              <a:rPr lang="en"/>
              <a:t> and or create a new situation.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Name orgn tom , name dst jerry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Create connectors named chase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Then head to table postgres device and add data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Head to mongodb atlas and view collections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Loved the ease of use, loved the documentation - I got turned around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cd47b70d92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cd47b70d92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Char char="-"/>
            </a:pPr>
            <a:r>
              <a:rPr lang="en">
                <a:solidFill>
                  <a:schemeClr val="dk1"/>
                </a:solidFill>
              </a:rPr>
              <a:t>string creation: VPCs &amp; security groups, ACLs too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Best practice to create db with a name too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Finding a nice GUI for testing data</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Talk about text messaging and ideas for possible scenarios.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3537150" y="1578400"/>
            <a:ext cx="5017500" cy="1578900"/>
          </a:xfrm>
          <a:prstGeom prst="rect">
            <a:avLst/>
          </a:prstGeom>
        </p:spPr>
        <p:txBody>
          <a:bodyPr anchorCtr="0" anchor="t" bIns="91425" lIns="91425" spcFirstLastPara="1" rIns="91425" wrap="square" tIns="91425">
            <a:norm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7" name="Google Shape;17;p2"/>
          <p:cNvSpPr txBox="1"/>
          <p:nvPr>
            <p:ph idx="1" type="subTitle"/>
          </p:nvPr>
        </p:nvSpPr>
        <p:spPr>
          <a:xfrm>
            <a:off x="5083950" y="3924925"/>
            <a:ext cx="34707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8" name="Google Shape;18;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5"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1"/>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1"/>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1"/>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1"/>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1"/>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1"/>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1"/>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1"/>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1"/>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1"/>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1"/>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1"/>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 name="Google Shape;125;p11"/>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rm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p:nvPr>
            <p:ph idx="1" type="body"/>
          </p:nvPr>
        </p:nvSpPr>
        <p:spPr>
          <a:xfrm>
            <a:off x="823850" y="2643124"/>
            <a:ext cx="4776000" cy="1218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27" name="Google Shape;12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8" name="Shape 128"/>
        <p:cNvGrpSpPr/>
        <p:nvPr/>
      </p:nvGrpSpPr>
      <p:grpSpPr>
        <a:xfrm>
          <a:off x="0" y="0"/>
          <a:ext cx="0" cy="0"/>
          <a:chOff x="0" y="0"/>
          <a:chExt cx="0" cy="0"/>
        </a:xfrm>
      </p:grpSpPr>
      <p:sp>
        <p:nvSpPr>
          <p:cNvPr id="129" name="Google Shape;12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 name="Google Shape;39;p3"/>
          <p:cNvSpPr txBox="1"/>
          <p:nvPr>
            <p:ph type="title"/>
          </p:nvPr>
        </p:nvSpPr>
        <p:spPr>
          <a:xfrm>
            <a:off x="823850" y="2053000"/>
            <a:ext cx="4587000" cy="11487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0" name="Google Shape;40;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6" name="Google Shape;46;p4"/>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47" name="Google Shape;47;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8"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3" name="Google Shape;53;p5"/>
          <p:cNvSpPr txBox="1"/>
          <p:nvPr>
            <p:ph idx="1" type="body"/>
          </p:nvPr>
        </p:nvSpPr>
        <p:spPr>
          <a:xfrm>
            <a:off x="1297500"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5"/>
          <p:cNvSpPr txBox="1"/>
          <p:nvPr>
            <p:ph idx="2" type="body"/>
          </p:nvPr>
        </p:nvSpPr>
        <p:spPr>
          <a:xfrm>
            <a:off x="4933221"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5" name="Google Shape;55;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6"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1" name="Google Shape;61;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2"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7"/>
          <p:cNvSpPr txBox="1"/>
          <p:nvPr>
            <p:ph type="title"/>
          </p:nvPr>
        </p:nvSpPr>
        <p:spPr>
          <a:xfrm>
            <a:off x="1297500" y="393750"/>
            <a:ext cx="3798900" cy="1493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7" name="Google Shape;67;p7"/>
          <p:cNvSpPr txBox="1"/>
          <p:nvPr>
            <p:ph idx="1" type="body"/>
          </p:nvPr>
        </p:nvSpPr>
        <p:spPr>
          <a:xfrm>
            <a:off x="1297500" y="1972550"/>
            <a:ext cx="3798900" cy="2415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8" name="Google Shape;68;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9"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8"/>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8"/>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8"/>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8"/>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8"/>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8"/>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8"/>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8"/>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 name="Google Shape;89;p8"/>
          <p:cNvSpPr txBox="1"/>
          <p:nvPr>
            <p:ph type="title"/>
          </p:nvPr>
        </p:nvSpPr>
        <p:spPr>
          <a:xfrm>
            <a:off x="823850" y="866775"/>
            <a:ext cx="4587000" cy="35211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0" name="Google Shape;90;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9"/>
          <p:cNvSpPr txBox="1"/>
          <p:nvPr>
            <p:ph type="title"/>
          </p:nvPr>
        </p:nvSpPr>
        <p:spPr>
          <a:xfrm>
            <a:off x="1297500" y="1658325"/>
            <a:ext cx="3036300" cy="17517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96" name="Google Shape;96;p9"/>
          <p:cNvSpPr txBox="1"/>
          <p:nvPr>
            <p:ph idx="1" type="subTitle"/>
          </p:nvPr>
        </p:nvSpPr>
        <p:spPr>
          <a:xfrm>
            <a:off x="1297500" y="3538000"/>
            <a:ext cx="30363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97" name="Google Shape;97;p9"/>
          <p:cNvSpPr txBox="1"/>
          <p:nvPr>
            <p:ph idx="2" type="body"/>
          </p:nvPr>
        </p:nvSpPr>
        <p:spPr>
          <a:xfrm>
            <a:off x="4648200" y="1696600"/>
            <a:ext cx="3676800" cy="234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8" name="Google Shape;98;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9"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0"/>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10"/>
          <p:cNvSpPr txBox="1"/>
          <p:nvPr>
            <p:ph idx="1" type="body"/>
          </p:nvPr>
        </p:nvSpPr>
        <p:spPr>
          <a:xfrm>
            <a:off x="812725" y="4305375"/>
            <a:ext cx="6936000" cy="523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04" name="Google Shape;104;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5.g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7.png"/><Relationship Id="rId4" Type="http://schemas.openxmlformats.org/officeDocument/2006/relationships/image" Target="../media/image3.png"/><Relationship Id="rId5"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4.gi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2.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13"/>
          <p:cNvSpPr txBox="1"/>
          <p:nvPr>
            <p:ph type="ctrTitle"/>
          </p:nvPr>
        </p:nvSpPr>
        <p:spPr>
          <a:xfrm>
            <a:off x="1356525" y="2204325"/>
            <a:ext cx="7490700" cy="1996500"/>
          </a:xfrm>
          <a:prstGeom prst="rect">
            <a:avLst/>
          </a:prstGeom>
        </p:spPr>
        <p:txBody>
          <a:bodyPr anchorCtr="0" anchor="t" bIns="91425" lIns="91425" spcFirstLastPara="1" rIns="91425" wrap="square" tIns="91425">
            <a:normAutofit/>
          </a:bodyPr>
          <a:lstStyle/>
          <a:p>
            <a:pPr indent="0" lvl="0" marL="0" rtl="0" algn="l">
              <a:lnSpc>
                <a:spcPct val="80000"/>
              </a:lnSpc>
              <a:spcBef>
                <a:spcPts val="0"/>
              </a:spcBef>
              <a:spcAft>
                <a:spcPts val="0"/>
              </a:spcAft>
              <a:buNone/>
            </a:pPr>
            <a:r>
              <a:t/>
            </a:r>
            <a:endParaRPr sz="3600"/>
          </a:p>
          <a:p>
            <a:pPr indent="0" lvl="0" marL="0" rtl="0" algn="l">
              <a:spcBef>
                <a:spcPts val="0"/>
              </a:spcBef>
              <a:spcAft>
                <a:spcPts val="0"/>
              </a:spcAft>
              <a:buNone/>
            </a:pPr>
            <a:r>
              <a:rPr lang="en" sz="3600"/>
              <a:t>PostgreSQL     		      MongoDB</a:t>
            </a:r>
            <a:endParaRPr sz="3600"/>
          </a:p>
        </p:txBody>
      </p:sp>
      <p:sp>
        <p:nvSpPr>
          <p:cNvPr id="135" name="Google Shape;135;p13"/>
          <p:cNvSpPr txBox="1"/>
          <p:nvPr>
            <p:ph idx="1" type="subTitle"/>
          </p:nvPr>
        </p:nvSpPr>
        <p:spPr>
          <a:xfrm>
            <a:off x="3890250" y="4131750"/>
            <a:ext cx="4157100" cy="870300"/>
          </a:xfrm>
          <a:prstGeom prst="rect">
            <a:avLst/>
          </a:prstGeom>
        </p:spPr>
        <p:txBody>
          <a:bodyPr anchorCtr="0" anchor="t" bIns="91425" lIns="91425" spcFirstLastPara="1" rIns="91425" wrap="square" tIns="91425">
            <a:normAutofit/>
          </a:bodyPr>
          <a:lstStyle/>
          <a:p>
            <a:pPr indent="0" lvl="0" marL="0" rtl="0" algn="l">
              <a:lnSpc>
                <a:spcPct val="80000"/>
              </a:lnSpc>
              <a:spcBef>
                <a:spcPts val="0"/>
              </a:spcBef>
              <a:spcAft>
                <a:spcPts val="0"/>
              </a:spcAft>
              <a:buSzPts val="523"/>
              <a:buNone/>
            </a:pPr>
            <a:r>
              <a:rPr lang="en" sz="2327"/>
              <a:t>w/ Gil B. </a:t>
            </a:r>
            <a:endParaRPr sz="217"/>
          </a:p>
        </p:txBody>
      </p:sp>
      <p:sp>
        <p:nvSpPr>
          <p:cNvPr id="136" name="Google Shape;136;p13"/>
          <p:cNvSpPr/>
          <p:nvPr/>
        </p:nvSpPr>
        <p:spPr>
          <a:xfrm>
            <a:off x="4654875" y="2746650"/>
            <a:ext cx="894000" cy="5907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14"/>
          <p:cNvSpPr txBox="1"/>
          <p:nvPr>
            <p:ph type="title"/>
          </p:nvPr>
        </p:nvSpPr>
        <p:spPr>
          <a:xfrm>
            <a:off x="823850" y="351225"/>
            <a:ext cx="6903000" cy="28506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sz="5000"/>
              <a:t>The Problem</a:t>
            </a:r>
            <a:endParaRPr sz="5000"/>
          </a:p>
        </p:txBody>
      </p:sp>
      <p:pic>
        <p:nvPicPr>
          <p:cNvPr id="142" name="Google Shape;142;p14"/>
          <p:cNvPicPr preferRelativeResize="0"/>
          <p:nvPr/>
        </p:nvPicPr>
        <p:blipFill>
          <a:blip r:embed="rId3">
            <a:alphaModFix/>
          </a:blip>
          <a:stretch>
            <a:fillRect/>
          </a:stretch>
        </p:blipFill>
        <p:spPr>
          <a:xfrm>
            <a:off x="0" y="2447175"/>
            <a:ext cx="4814850" cy="26963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1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Prerequisites</a:t>
            </a:r>
            <a:endParaRPr/>
          </a:p>
        </p:txBody>
      </p:sp>
      <p:pic>
        <p:nvPicPr>
          <p:cNvPr id="148" name="Google Shape;148;p15"/>
          <p:cNvPicPr preferRelativeResize="0"/>
          <p:nvPr/>
        </p:nvPicPr>
        <p:blipFill>
          <a:blip r:embed="rId3">
            <a:alphaModFix/>
          </a:blip>
          <a:stretch>
            <a:fillRect/>
          </a:stretch>
        </p:blipFill>
        <p:spPr>
          <a:xfrm>
            <a:off x="0" y="2399400"/>
            <a:ext cx="3554551" cy="2744100"/>
          </a:xfrm>
          <a:prstGeom prst="rect">
            <a:avLst/>
          </a:prstGeom>
          <a:noFill/>
          <a:ln>
            <a:noFill/>
          </a:ln>
        </p:spPr>
      </p:pic>
      <p:pic>
        <p:nvPicPr>
          <p:cNvPr id="149" name="Google Shape;149;p15"/>
          <p:cNvPicPr preferRelativeResize="0"/>
          <p:nvPr/>
        </p:nvPicPr>
        <p:blipFill>
          <a:blip r:embed="rId4">
            <a:alphaModFix/>
          </a:blip>
          <a:stretch>
            <a:fillRect/>
          </a:stretch>
        </p:blipFill>
        <p:spPr>
          <a:xfrm>
            <a:off x="4319900" y="0"/>
            <a:ext cx="4824100" cy="2536975"/>
          </a:xfrm>
          <a:prstGeom prst="rect">
            <a:avLst/>
          </a:prstGeom>
          <a:noFill/>
          <a:ln>
            <a:noFill/>
          </a:ln>
        </p:spPr>
      </p:pic>
      <p:pic>
        <p:nvPicPr>
          <p:cNvPr id="150" name="Google Shape;150;p15"/>
          <p:cNvPicPr preferRelativeResize="0"/>
          <p:nvPr/>
        </p:nvPicPr>
        <p:blipFill>
          <a:blip r:embed="rId5">
            <a:alphaModFix/>
          </a:blip>
          <a:stretch>
            <a:fillRect/>
          </a:stretch>
        </p:blipFill>
        <p:spPr>
          <a:xfrm>
            <a:off x="4319900" y="3063550"/>
            <a:ext cx="4824101" cy="20799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154" name="Shape 154"/>
        <p:cNvGrpSpPr/>
        <p:nvPr/>
      </p:nvGrpSpPr>
      <p:grpSpPr>
        <a:xfrm>
          <a:off x="0" y="0"/>
          <a:ext cx="0" cy="0"/>
          <a:chOff x="0" y="0"/>
          <a:chExt cx="0" cy="0"/>
        </a:xfrm>
      </p:grpSpPr>
      <p:sp>
        <p:nvSpPr>
          <p:cNvPr id="155" name="Google Shape;155;p16"/>
          <p:cNvSpPr txBox="1"/>
          <p:nvPr>
            <p:ph type="title"/>
          </p:nvPr>
        </p:nvSpPr>
        <p:spPr>
          <a:xfrm>
            <a:off x="529125" y="449650"/>
            <a:ext cx="7923600" cy="3758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sz="11000">
                <a:solidFill>
                  <a:srgbClr val="1B212C"/>
                </a:solidFill>
                <a:latin typeface="Caveat"/>
                <a:ea typeface="Caveat"/>
                <a:cs typeface="Caveat"/>
                <a:sym typeface="Caveat"/>
              </a:rPr>
              <a:t>StoryTime</a:t>
            </a:r>
            <a:endParaRPr sz="11000">
              <a:solidFill>
                <a:srgbClr val="1B212C"/>
              </a:solidFill>
              <a:latin typeface="Caveat"/>
              <a:ea typeface="Caveat"/>
              <a:cs typeface="Caveat"/>
              <a:sym typeface="Cavea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17"/>
          <p:cNvSpPr txBox="1"/>
          <p:nvPr>
            <p:ph type="ctrTitle"/>
          </p:nvPr>
        </p:nvSpPr>
        <p:spPr>
          <a:xfrm>
            <a:off x="3752175" y="321475"/>
            <a:ext cx="5017500" cy="157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Like this</a:t>
            </a:r>
            <a:endParaRPr/>
          </a:p>
        </p:txBody>
      </p:sp>
      <p:pic>
        <p:nvPicPr>
          <p:cNvPr id="161" name="Google Shape;161;p17"/>
          <p:cNvPicPr preferRelativeResize="0"/>
          <p:nvPr/>
        </p:nvPicPr>
        <p:blipFill>
          <a:blip r:embed="rId3">
            <a:alphaModFix/>
          </a:blip>
          <a:stretch>
            <a:fillRect/>
          </a:stretch>
        </p:blipFill>
        <p:spPr>
          <a:xfrm>
            <a:off x="3377850" y="2103400"/>
            <a:ext cx="5766150" cy="30448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66666"/>
        </a:solidFill>
      </p:bgPr>
    </p:bg>
    <p:spTree>
      <p:nvGrpSpPr>
        <p:cNvPr id="165" name="Shape 165"/>
        <p:cNvGrpSpPr/>
        <p:nvPr/>
      </p:nvGrpSpPr>
      <p:grpSpPr>
        <a:xfrm>
          <a:off x="0" y="0"/>
          <a:ext cx="0" cy="0"/>
          <a:chOff x="0" y="0"/>
          <a:chExt cx="0" cy="0"/>
        </a:xfrm>
      </p:grpSpPr>
      <p:sp>
        <p:nvSpPr>
          <p:cNvPr id="166" name="Google Shape;166;p18"/>
          <p:cNvSpPr txBox="1"/>
          <p:nvPr>
            <p:ph type="title"/>
          </p:nvPr>
        </p:nvSpPr>
        <p:spPr>
          <a:xfrm>
            <a:off x="282425" y="662550"/>
            <a:ext cx="4587000" cy="1148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sz="6000">
                <a:solidFill>
                  <a:schemeClr val="dk1"/>
                </a:solidFill>
              </a:rPr>
              <a:t>Demo </a:t>
            </a:r>
            <a:endParaRPr sz="6000">
              <a:solidFill>
                <a:schemeClr val="dk1"/>
              </a:solidFill>
            </a:endParaRPr>
          </a:p>
        </p:txBody>
      </p:sp>
      <p:pic>
        <p:nvPicPr>
          <p:cNvPr id="167" name="Google Shape;167;p18"/>
          <p:cNvPicPr preferRelativeResize="0"/>
          <p:nvPr/>
        </p:nvPicPr>
        <p:blipFill>
          <a:blip r:embed="rId3">
            <a:alphaModFix/>
          </a:blip>
          <a:stretch>
            <a:fillRect/>
          </a:stretch>
        </p:blipFill>
        <p:spPr>
          <a:xfrm>
            <a:off x="0" y="1616025"/>
            <a:ext cx="6277375" cy="35179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19"/>
          <p:cNvSpPr txBox="1"/>
          <p:nvPr>
            <p:ph type="ctrTitle"/>
          </p:nvPr>
        </p:nvSpPr>
        <p:spPr>
          <a:xfrm>
            <a:off x="3150000" y="225750"/>
            <a:ext cx="5017500" cy="157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This guy, am I right? </a:t>
            </a:r>
            <a:endParaRPr/>
          </a:p>
        </p:txBody>
      </p:sp>
      <p:sp>
        <p:nvSpPr>
          <p:cNvPr id="173" name="Google Shape;173;p19"/>
          <p:cNvSpPr txBox="1"/>
          <p:nvPr>
            <p:ph idx="1" type="subTitle"/>
          </p:nvPr>
        </p:nvSpPr>
        <p:spPr>
          <a:xfrm>
            <a:off x="5083950" y="3924925"/>
            <a:ext cx="3470700" cy="506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pic>
        <p:nvPicPr>
          <p:cNvPr id="174" name="Google Shape;174;p19"/>
          <p:cNvPicPr preferRelativeResize="0"/>
          <p:nvPr/>
        </p:nvPicPr>
        <p:blipFill>
          <a:blip r:embed="rId3">
            <a:alphaModFix/>
          </a:blip>
          <a:stretch>
            <a:fillRect/>
          </a:stretch>
        </p:blipFill>
        <p:spPr>
          <a:xfrm>
            <a:off x="4961125" y="1621250"/>
            <a:ext cx="4182875" cy="35222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